
<file path=[Content_Types].xml><?xml version="1.0" encoding="utf-8"?>
<Types xmlns="http://schemas.openxmlformats.org/package/2006/content-types">
  <Default Extension="png" ContentType="image/png"/>
  <Default Extension="m4a" ContentType="audio/mp4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88" r:id="rId4"/>
    <p:sldId id="289" r:id="rId5"/>
    <p:sldId id="257" r:id="rId6"/>
    <p:sldId id="260" r:id="rId7"/>
    <p:sldId id="261" r:id="rId8"/>
    <p:sldId id="265" r:id="rId9"/>
    <p:sldId id="263" r:id="rId10"/>
    <p:sldId id="262" r:id="rId11"/>
    <p:sldId id="264" r:id="rId12"/>
    <p:sldId id="266" r:id="rId13"/>
    <p:sldId id="270" r:id="rId14"/>
    <p:sldId id="267" r:id="rId15"/>
    <p:sldId id="271" r:id="rId16"/>
    <p:sldId id="290" r:id="rId17"/>
    <p:sldId id="268" r:id="rId18"/>
    <p:sldId id="272" r:id="rId19"/>
    <p:sldId id="273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286" r:id="rId31"/>
    <p:sldId id="284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28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b-book.com/db4/slide-dir/ch18-2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Concurrency control</a:t>
            </a:r>
            <a:endParaRPr lang="en-US" sz="5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sz="3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Pitfalls of </a:t>
            </a:r>
            <a:r>
              <a:rPr lang="en-US" sz="3400" b="1" spc="-5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Lock-Based</a:t>
            </a:r>
            <a:r>
              <a:rPr lang="en-US" sz="3400" b="1" spc="-135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Protocols</a:t>
            </a:r>
            <a:endParaRPr lang="en-US" sz="3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181600" y="990600"/>
            <a:ext cx="2819401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81000" y="1371600"/>
            <a:ext cx="2667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500" dirty="0" smtClean="0"/>
          </a:p>
          <a:p>
            <a:endParaRPr lang="en-US" sz="2500" dirty="0" smtClean="0"/>
          </a:p>
          <a:p>
            <a:r>
              <a:rPr lang="en-US" sz="2500" dirty="0" smtClean="0"/>
              <a:t>Consider the partial schedule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4038600"/>
            <a:ext cx="85344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300" dirty="0" smtClean="0">
                <a:latin typeface="Times New Roman" pitchFamily="18" charset="0"/>
                <a:cs typeface="Times New Roman" pitchFamily="18" charset="0"/>
              </a:rPr>
              <a:t>Neither </a:t>
            </a:r>
            <a:r>
              <a:rPr lang="en-US" sz="2300" i="1" dirty="0" smtClean="0">
                <a:latin typeface="Times New Roman" pitchFamily="18" charset="0"/>
                <a:cs typeface="Times New Roman" pitchFamily="18" charset="0"/>
              </a:rPr>
              <a:t>T3nor T4can make progress —executing </a:t>
            </a:r>
            <a:r>
              <a:rPr lang="en-US" sz="2300" b="1" i="1" dirty="0" smtClean="0">
                <a:latin typeface="Times New Roman" pitchFamily="18" charset="0"/>
                <a:cs typeface="Times New Roman" pitchFamily="18" charset="0"/>
              </a:rPr>
              <a:t>lock-S(B)causes T4to wait for T3to release its lock on B, while executing lock-X(A)causes T3to wait for T4to release its lock on A.</a:t>
            </a:r>
          </a:p>
          <a:p>
            <a:pPr>
              <a:buFont typeface="Arial" pitchFamily="34" charset="0"/>
              <a:buChar char="•"/>
            </a:pPr>
            <a:r>
              <a:rPr lang="en-US" sz="2300" dirty="0" smtClean="0">
                <a:latin typeface="Times New Roman" pitchFamily="18" charset="0"/>
                <a:cs typeface="Times New Roman" pitchFamily="18" charset="0"/>
              </a:rPr>
              <a:t>Such a situation is called a </a:t>
            </a:r>
            <a:r>
              <a:rPr lang="en-US" sz="23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deadlock. </a:t>
            </a:r>
          </a:p>
          <a:p>
            <a:pPr lvl="1">
              <a:buFont typeface="Arial" pitchFamily="34" charset="0"/>
              <a:buChar char="•"/>
            </a:pPr>
            <a:r>
              <a:rPr lang="en-US" sz="2300" dirty="0" smtClean="0">
                <a:latin typeface="Times New Roman" pitchFamily="18" charset="0"/>
                <a:cs typeface="Times New Roman" pitchFamily="18" charset="0"/>
              </a:rPr>
              <a:t>To handle a deadlock one of </a:t>
            </a:r>
            <a:r>
              <a:rPr lang="en-US" sz="2300" i="1" dirty="0" smtClean="0">
                <a:latin typeface="Times New Roman" pitchFamily="18" charset="0"/>
                <a:cs typeface="Times New Roman" pitchFamily="18" charset="0"/>
              </a:rPr>
              <a:t>T3or T4must be rolled back </a:t>
            </a:r>
            <a:r>
              <a:rPr lang="en-US" sz="2300" dirty="0" smtClean="0">
                <a:latin typeface="Times New Roman" pitchFamily="18" charset="0"/>
                <a:cs typeface="Times New Roman" pitchFamily="18" charset="0"/>
              </a:rPr>
              <a:t>and its locks released.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3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Pitfalls of </a:t>
            </a:r>
            <a:r>
              <a:rPr lang="en-US" sz="3400" b="1" spc="-5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Lock-Based </a:t>
            </a:r>
            <a:r>
              <a:rPr lang="en-US" sz="3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Protocols</a:t>
            </a:r>
            <a:r>
              <a:rPr lang="en-US" sz="3400" b="1" spc="-165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(Cont.)</a:t>
            </a:r>
            <a:endParaRPr lang="en-US" sz="3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4102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Starvation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is also possible if concurrency control manager is badly designed. For example: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transaction may be waiting for an X-lock on an item, while a sequence of other transactions request and are granted an S-lock on the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same item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same transaction is repeatedly rolled back due to deadlocks.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Concurrency control manager can be designed to prevent starvation.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3810000" cy="258762"/>
          </a:xfrm>
        </p:spPr>
        <p:txBody>
          <a:bodyPr>
            <a:normAutofit fontScale="90000"/>
          </a:bodyPr>
          <a:lstStyle/>
          <a:p>
            <a:r>
              <a:rPr lang="en-US" sz="4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Example</a:t>
            </a:r>
            <a:endParaRPr lang="en-US" sz="4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1"/>
            <a:ext cx="8610600" cy="5867400"/>
          </a:xfrm>
        </p:spPr>
        <p:txBody>
          <a:bodyPr>
            <a:normAutofit lnSpcReduction="10000"/>
          </a:bodyPr>
          <a:lstStyle/>
          <a:p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Suppose a transaction </a:t>
            </a:r>
            <a:r>
              <a:rPr lang="en-US" sz="2100" b="1" i="1" dirty="0" smtClean="0">
                <a:latin typeface="Times New Roman" pitchFamily="18" charset="0"/>
                <a:cs typeface="Times New Roman" pitchFamily="18" charset="0"/>
              </a:rPr>
              <a:t>T2 has a shared-mode </a:t>
            </a:r>
            <a:r>
              <a:rPr lang="en-US" sz="2100" i="1" dirty="0" smtClean="0">
                <a:latin typeface="Times New Roman" pitchFamily="18" charset="0"/>
                <a:cs typeface="Times New Roman" pitchFamily="18" charset="0"/>
              </a:rPr>
              <a:t>lock on a data item, and another transaction </a:t>
            </a:r>
            <a:r>
              <a:rPr lang="en-US" sz="2100" b="1" i="1" dirty="0" smtClean="0">
                <a:latin typeface="Times New Roman" pitchFamily="18" charset="0"/>
                <a:cs typeface="Times New Roman" pitchFamily="18" charset="0"/>
              </a:rPr>
              <a:t>T1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requests an exclusive-mode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lock on the data item. Clearly, </a:t>
            </a:r>
            <a:r>
              <a:rPr lang="en-US" sz="2100" b="1" i="1" dirty="0" smtClean="0">
                <a:latin typeface="Times New Roman" pitchFamily="18" charset="0"/>
                <a:cs typeface="Times New Roman" pitchFamily="18" charset="0"/>
              </a:rPr>
              <a:t>T1 has to wait for T2 </a:t>
            </a:r>
            <a:r>
              <a:rPr lang="en-US" sz="2100" i="1" dirty="0" smtClean="0">
                <a:latin typeface="Times New Roman" pitchFamily="18" charset="0"/>
                <a:cs typeface="Times New Roman" pitchFamily="18" charset="0"/>
              </a:rPr>
              <a:t>to release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the shared-mode lock. Meanwhile, a transaction </a:t>
            </a:r>
            <a:r>
              <a:rPr lang="en-US" sz="2100" b="1" i="1" dirty="0" smtClean="0">
                <a:latin typeface="Times New Roman" pitchFamily="18" charset="0"/>
                <a:cs typeface="Times New Roman" pitchFamily="18" charset="0"/>
              </a:rPr>
              <a:t>T3 may request a shared-mode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lock on the same data item. </a:t>
            </a:r>
          </a:p>
          <a:p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The lock request is compatible with the lock granted to </a:t>
            </a:r>
            <a:r>
              <a:rPr lang="en-US" sz="2100" i="1" dirty="0" smtClean="0">
                <a:latin typeface="Times New Roman" pitchFamily="18" charset="0"/>
                <a:cs typeface="Times New Roman" pitchFamily="18" charset="0"/>
              </a:rPr>
              <a:t>T2, so </a:t>
            </a:r>
            <a:r>
              <a:rPr lang="en-US" sz="2100" b="1" i="1" dirty="0" smtClean="0">
                <a:latin typeface="Times New Roman" pitchFamily="18" charset="0"/>
                <a:cs typeface="Times New Roman" pitchFamily="18" charset="0"/>
              </a:rPr>
              <a:t>T3 may be granted the shared-mode lock</a:t>
            </a:r>
            <a:r>
              <a:rPr lang="en-US" sz="2100" i="1" dirty="0" smtClean="0">
                <a:latin typeface="Times New Roman" pitchFamily="18" charset="0"/>
                <a:cs typeface="Times New Roman" pitchFamily="18" charset="0"/>
              </a:rPr>
              <a:t>. At this point T2 may release the lock,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but still </a:t>
            </a:r>
            <a:r>
              <a:rPr lang="en-US" sz="2100" b="1" i="1" dirty="0" smtClean="0">
                <a:latin typeface="Times New Roman" pitchFamily="18" charset="0"/>
                <a:cs typeface="Times New Roman" pitchFamily="18" charset="0"/>
              </a:rPr>
              <a:t>T1 has to wait for T3 to finish</a:t>
            </a:r>
            <a:r>
              <a:rPr lang="en-US" sz="2100" i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100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i="1" dirty="0" smtClean="0">
                <a:latin typeface="Times New Roman" pitchFamily="18" charset="0"/>
                <a:cs typeface="Times New Roman" pitchFamily="18" charset="0"/>
              </a:rPr>
              <a:t>But again, there may be a new transaction </a:t>
            </a:r>
            <a:r>
              <a:rPr lang="en-US" sz="2100" b="1" i="1" dirty="0" smtClean="0">
                <a:latin typeface="Times New Roman" pitchFamily="18" charset="0"/>
                <a:cs typeface="Times New Roman" pitchFamily="18" charset="0"/>
              </a:rPr>
              <a:t>T4 that requests a shared-mode </a:t>
            </a:r>
            <a:r>
              <a:rPr lang="en-US" sz="2100" i="1" dirty="0" smtClean="0">
                <a:latin typeface="Times New Roman" pitchFamily="18" charset="0"/>
                <a:cs typeface="Times New Roman" pitchFamily="18" charset="0"/>
              </a:rPr>
              <a:t>lock on the same data item, and is granted the lock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before </a:t>
            </a:r>
            <a:r>
              <a:rPr lang="en-US" sz="2100" i="1" dirty="0" smtClean="0">
                <a:latin typeface="Times New Roman" pitchFamily="18" charset="0"/>
                <a:cs typeface="Times New Roman" pitchFamily="18" charset="0"/>
              </a:rPr>
              <a:t>T3 releases it. </a:t>
            </a:r>
          </a:p>
          <a:p>
            <a:endParaRPr lang="en-US" sz="2100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i="1" dirty="0" smtClean="0">
                <a:latin typeface="Times New Roman" pitchFamily="18" charset="0"/>
                <a:cs typeface="Times New Roman" pitchFamily="18" charset="0"/>
              </a:rPr>
              <a:t>In fact, it is possible that there is a </a:t>
            </a:r>
            <a:r>
              <a:rPr lang="en-US" sz="2100" b="1" i="1" dirty="0" smtClean="0">
                <a:latin typeface="Times New Roman" pitchFamily="18" charset="0"/>
                <a:cs typeface="Times New Roman" pitchFamily="18" charset="0"/>
              </a:rPr>
              <a:t>sequence of transactions </a:t>
            </a:r>
            <a:r>
              <a:rPr lang="en-US" sz="2100" i="1" dirty="0" smtClean="0">
                <a:latin typeface="Times New Roman" pitchFamily="18" charset="0"/>
                <a:cs typeface="Times New Roman" pitchFamily="18" charset="0"/>
              </a:rPr>
              <a:t>that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each requests a shared-mode lock on the data item, and each transaction releases the lock a short while after it is granted, but </a:t>
            </a:r>
            <a:r>
              <a:rPr lang="en-US" sz="2100" b="1" i="1" dirty="0" smtClean="0">
                <a:latin typeface="Times New Roman" pitchFamily="18" charset="0"/>
                <a:cs typeface="Times New Roman" pitchFamily="18" charset="0"/>
              </a:rPr>
              <a:t>T1 never gets the exclusive-mode lock on the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data item.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The transaction </a:t>
            </a:r>
            <a:r>
              <a:rPr lang="en-US" sz="21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T1 may never make progress, and is said to be </a:t>
            </a:r>
            <a:r>
              <a:rPr lang="en-US" sz="2100" b="1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starved.</a:t>
            </a:r>
            <a:endParaRPr lang="en-US" sz="21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1000"/>
            <a:ext cx="8534400" cy="57150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We can avoid starvation of transactions by granting locks in the following manner: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When a transaction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Ti requests a lock on a data item Q in a particular mode M, the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concurrency-control manager grants the lock provided that </a:t>
            </a:r>
          </a:p>
          <a:p>
            <a:pPr lvl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1. There is no other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other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transaction holding a lock on 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Q in a mode that conflicts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with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M.</a:t>
            </a:r>
          </a:p>
          <a:p>
            <a:pPr lvl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2. There is no other transaction that is waiting for a lock on 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Q, and that made its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lock request before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Ti.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Thus, a lock request will never get blocked by a lock request that is made later.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54102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This protocol requires that each transaction issue lock and unlock requests in two phases: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1. Growing phase.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 transaction may obtain locks, but may not release any lock.</a:t>
            </a: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2. Shrinking phase.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 transaction may release locks, but may not obtain any new locks.</a:t>
            </a: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protocol assures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serializability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Initially, a transaction is in the growing phase. The transaction acquires locks as needed. Once the transaction releases a lock, it enters the shrinking phase, and it can issue no more lock requests.</a:t>
            </a:r>
          </a:p>
          <a:p>
            <a:r>
              <a:rPr lang="en-US" sz="2400" b="1" dirty="0" smtClean="0">
                <a:solidFill>
                  <a:srgbClr val="0000FF"/>
                </a:solidFill>
              </a:rPr>
              <a:t>Cascading rollback(transaction depends on each other mean if any transaction failed other may get failed and rollback start)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may occur under two-phase locking.</a:t>
            </a:r>
            <a:endParaRPr lang="en-US" sz="24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1066801"/>
            <a:ext cx="81534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3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66800" y="381000"/>
            <a:ext cx="6324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Two Phase Locking Protocol </a:t>
            </a:r>
            <a:endParaRPr lang="en-US" sz="3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161"/>
    </mc:Choice>
    <mc:Fallback xmlns="">
      <p:transition spd="slow" advTm="112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04800"/>
            <a:ext cx="8763000" cy="6400800"/>
          </a:xfrm>
        </p:spPr>
        <p:txBody>
          <a:bodyPr>
            <a:noAutofit/>
          </a:bodyPr>
          <a:lstStyle/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Cascading rollbacks can be avoided by a modification of two-phase locking called the 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strict two-phase locking protocol. This protocol requires not only that locking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be two phase, but also that all 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exclusive-mode locks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taken by a 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transaction be held until that transaction commits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This requirement ensures that any data written by an uncommitted transaction are locked in exclusive mode until the transaction commits, preventing any other transaction from reading the data.</a:t>
            </a:r>
          </a:p>
          <a:p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Another variant of two-phase locking is the 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rigorous two-phase locking protocol,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which requires that all locks be held until the transaction commits. </a:t>
            </a:r>
          </a:p>
          <a:p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We can easily verify that, with 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rigorous two-phase locking, transactions can be serialized in the order in which they commit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 Most database systems implement either strict or rigorous two-phase locking.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936"/>
    </mc:Choice>
    <mc:Fallback xmlns="">
      <p:transition spd="slow" advTm="108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enter image description here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81807"/>
            <a:ext cx="2191056" cy="445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nter image description he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452129"/>
            <a:ext cx="23145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4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79"/>
    </mc:Choice>
    <mc:Fallback xmlns="">
      <p:transition spd="slow" advTm="44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1000"/>
            <a:ext cx="8229600" cy="62484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Consider the following two transactions, for which we have shown only some of the significant read and write operations:</a:t>
            </a:r>
          </a:p>
          <a:p>
            <a:pPr lvl="1"/>
            <a:endParaRPr lang="en-US" i="1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T8: read(a1);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read(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a2);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. .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….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read(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an);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write(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a1).</a:t>
            </a:r>
          </a:p>
          <a:p>
            <a:endParaRPr lang="en-US" i="1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T9: read(a1);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read(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a2);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display(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a1 + a2).</a:t>
            </a:r>
          </a:p>
          <a:p>
            <a:pPr lvl="1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2"/>
    </mc:Choice>
    <mc:Fallback xmlns="">
      <p:transition spd="slow" advTm="5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248400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If we employ the two-phase locking protocol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, then </a:t>
            </a:r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T8 must lock a1 in exclusive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mode.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Therefore, any concurrent execution of both transactions amounts to a serial execution. </a:t>
            </a: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However, that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T8 needs an exclusive lock on a1 only at the end of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its execution, when it writes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a1. </a:t>
            </a:r>
          </a:p>
          <a:p>
            <a:endParaRPr lang="en-US" sz="2400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Thus, if T8 could initially lock a1 in shared mode, and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then could later change the lock to exclusive mode, we could get more concurrency, since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T8 and T9 could access a1 and a2 simultaneously.</a:t>
            </a: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This observation leads us to a refinement of the basic two-phase locking protocol, in which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lock conversions are allowed.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86"/>
    </mc:Choice>
    <mc:Fallback xmlns="">
      <p:transition spd="slow" advTm="47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Lock conversions</a:t>
            </a:r>
            <a:b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534400" cy="54864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Two-phase locking with lock conversions: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–First Phase: 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can acquire a lock-S on item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can acquire a lock-X on item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can convert a lock-S to a lock-X (upgrade)</a:t>
            </a:r>
          </a:p>
          <a:p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–Second Phase: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can release a lock-S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can release a lock-X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can convert a lock-X to a lock-S (downgrade)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32"/>
    </mc:Choice>
    <mc:Fallback xmlns="">
      <p:transition spd="slow" advTm="47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631" y="365128"/>
            <a:ext cx="7654738" cy="508932"/>
          </a:xfrm>
        </p:spPr>
        <p:txBody>
          <a:bodyPr>
            <a:noAutofit/>
          </a:bodyPr>
          <a:lstStyle/>
          <a:p>
            <a:r>
              <a:rPr lang="en-IN" sz="3600" b="1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What is Concurrency Control?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1206"/>
            <a:r>
              <a:rPr lang="en-US" spc="-4"/>
              <a:t>©Silberschatz, Korth and Sudarshan</a:t>
            </a:r>
            <a:endParaRPr lang="en-IN" spc="-9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206"/>
            <a:r>
              <a:rPr lang="en-IN" spc="-9"/>
              <a:t>15.</a:t>
            </a:r>
            <a:fld id="{81D60167-4931-47E6-BA6A-407CBD079E47}" type="slidenum">
              <a:rPr spc="-9"/>
              <a:pPr marL="11206"/>
              <a:t>2</a:t>
            </a:fld>
            <a:endParaRPr spc="-9" dirty="0"/>
          </a:p>
        </p:txBody>
      </p:sp>
      <p:sp>
        <p:nvSpPr>
          <p:cNvPr id="5" name="Rectangle 4"/>
          <p:cNvSpPr/>
          <p:nvPr/>
        </p:nvSpPr>
        <p:spPr>
          <a:xfrm>
            <a:off x="537883" y="1243347"/>
            <a:ext cx="806823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Concurrency control is the procedure in DBMS for managing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simultaneous operations without conflicting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with each another. </a:t>
            </a:r>
          </a:p>
          <a:p>
            <a:pPr marL="252146" indent="-252146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Concurrent access is quite easy if all users are just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reading data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 There is no way they can interfere with one another. </a:t>
            </a:r>
          </a:p>
          <a:p>
            <a:pPr marL="252146" indent="-252146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Though for any practical database, would have a mix of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reading and WRITE operations and hence the concurrency is a challenge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52146" indent="-252146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Concurrency control is used to address such conflicts which mostly occur with a multi-user system.</a:t>
            </a:r>
          </a:p>
          <a:p>
            <a:pPr marL="252146" indent="-252146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It helps you to make sure that database transactions are performed concurrently without violating the data integrity of respective databases.</a:t>
            </a:r>
          </a:p>
          <a:p>
            <a:pPr marL="252146" indent="-252146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Therefore, concurrency control is a most important element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for the proper functioning of a system where two or multiple database transactions that require access to the same data, are executed simultaneously.</a:t>
            </a:r>
          </a:p>
        </p:txBody>
      </p:sp>
    </p:spTree>
    <p:extLst>
      <p:ext uri="{BB962C8B-B14F-4D97-AF65-F5344CB8AC3E}">
        <p14:creationId xmlns:p14="http://schemas.microsoft.com/office/powerpoint/2010/main" val="83155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533400"/>
            <a:ext cx="7010400" cy="42267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Timestamp Ordering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1143000"/>
            <a:ext cx="7991475" cy="4686300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With each transaction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Ti in the system, we associate a unique fixed timestamp, denoted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by TS(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Ti). This timestamp is assigned by the database system before the transaction Ti starts execution. </a:t>
            </a:r>
          </a:p>
          <a:p>
            <a:pPr algn="just"/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If a transaction Ti has been assigned timestamp TS(Ti), and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 new transaction 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Tj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enters the system, then TS(Ti) &lt; TS(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Tj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). </a:t>
            </a:r>
          </a:p>
          <a:p>
            <a:pPr algn="just"/>
            <a:r>
              <a:rPr lang="en-US" sz="20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There are two simple </a:t>
            </a:r>
            <a:r>
              <a:rPr lang="en-US" sz="2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methods for implementing this scheme:</a:t>
            </a:r>
          </a:p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1. Use the value of the </a:t>
            </a:r>
            <a:r>
              <a:rPr lang="en-US" sz="20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system clock </a:t>
            </a:r>
            <a:r>
              <a:rPr lang="en-US" sz="2000" b="1" i="1" dirty="0">
                <a:latin typeface="Times New Roman" pitchFamily="18" charset="0"/>
                <a:cs typeface="Times New Roman" pitchFamily="18" charset="0"/>
              </a:rPr>
              <a:t>as the timestamp; that is, a transaction’s timestamp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is equal to the value of the clock when the transaction enters the system.</a:t>
            </a:r>
          </a:p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2. Use a 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logical counter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that is incremented after a new timestamp has been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assigned; that is, a transaction’s timestamp is equal to the value of the counter when the transaction enters the system.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4874" y="58293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5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579"/>
    </mc:Choice>
    <mc:Fallback xmlns="">
      <p:transition spd="slow" advTm="112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Timestamp Ordering Protocol</a:t>
            </a:r>
            <a:b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1266825"/>
            <a:ext cx="7543800" cy="41148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protocol manages concurrent execution such that the time-stamps determine the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serializability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order means   (Transaction(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Transaction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Tj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)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order to assure such behavior, the protocol maintains for each data Q, two timestamp values: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W-timestamp(Q)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is the largest(Lastly) time-stamp of any transaction that executed write(Q) successfully.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R-timestamp(Q)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is the largest(Lastly) time-stamp of any transaction that executed read(Q) successfully.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4875" y="538162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0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28"/>
    </mc:Choice>
    <mc:Fallback xmlns="">
      <p:transition spd="slow" advTm="47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7696200" cy="4572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timestamp ordering protocol ensures that any conflicting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read and write operations are executed in timestamp order.</a:t>
            </a:r>
          </a:p>
          <a:p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Suppose a transaction Ti issues a </a:t>
            </a: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read(</a:t>
            </a:r>
            <a:r>
              <a:rPr lang="en-US" b="1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Q)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1.If TS(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Ti) ≤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W-timestamp(Q), then Ti needs to read a value of Q that was already overwritten.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Hence, the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read operation is rejected, and 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Ti is rolled back.</a:t>
            </a:r>
          </a:p>
          <a:p>
            <a:pPr marL="685800" lvl="2" indent="0">
              <a:buNone/>
            </a:pPr>
            <a:endParaRPr lang="en-US" b="1" i="1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2.If TS(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Ti)≥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W-timestamp(Q), then the read operation is executed, and R-timestamp(Q) is set to max of R-timestamp(Q) and TS(Ti).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4875" y="538162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6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678"/>
    </mc:Choice>
    <mc:Fallback xmlns="">
      <p:transition spd="slow" advTm="156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1687"/>
            <a:ext cx="7105650" cy="474345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Suppose that transaction </a:t>
            </a:r>
            <a:r>
              <a:rPr lang="en-US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Ti issues </a:t>
            </a:r>
            <a:r>
              <a:rPr lang="en-US" b="1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write(Q).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1.If TS(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Ti) &lt; R-timestamp(Q), then the value of Q that Ti is producing was needed previously, and the system assumed that the value would never be produced. 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Hence, the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write operation is rejected, and 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Ti is rolled back.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2.If TS(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Ti) &lt; W-timestamp(Q), then Ti is attempting to write an obsolete value of Q. </a:t>
            </a:r>
          </a:p>
          <a:p>
            <a:pPr lvl="2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Hence, this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write operation is rejected, and 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Ti is rolled back.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3.Otherwise, the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write operation is executed, and W-timestamp(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Q) is set to TS(Ti).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4875" y="538162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6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586"/>
    </mc:Choice>
    <mc:Fallback xmlns="">
      <p:transition spd="slow" advTm="220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1314451"/>
            <a:ext cx="7381874" cy="339447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If a transaction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Ti is rolled back by the concurrency-control scheme as result of issuance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of either a read or write operation, the system assigns it a new timestamp and restarts it.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timestamp-ordering protocol ensures conflict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serializability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This is because conflicting operations are processed in timestamp order.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4875" y="538884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9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20"/>
    </mc:Choice>
    <mc:Fallback xmlns="">
      <p:transition spd="slow" advTm="32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1063228"/>
            <a:ext cx="6172200" cy="536972"/>
          </a:xfrm>
        </p:spPr>
        <p:txBody>
          <a:bodyPr>
            <a:normAutofit/>
          </a:bodyPr>
          <a:lstStyle/>
          <a:p>
            <a:r>
              <a:rPr lang="en-US" sz="27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Thomas’ Write Rule</a:t>
            </a:r>
            <a:endParaRPr lang="en-US" sz="27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485901" y="1714500"/>
            <a:ext cx="2539603" cy="143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371600" y="3257551"/>
            <a:ext cx="6343650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Since </a:t>
            </a:r>
            <a:r>
              <a:rPr lang="en-US" sz="1650" i="1" dirty="0">
                <a:latin typeface="Times New Roman" pitchFamily="18" charset="0"/>
                <a:cs typeface="Times New Roman" pitchFamily="18" charset="0"/>
              </a:rPr>
              <a:t>T16 starts </a:t>
            </a:r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before </a:t>
            </a:r>
            <a:r>
              <a:rPr lang="en-US" sz="1650" i="1" dirty="0">
                <a:latin typeface="Times New Roman" pitchFamily="18" charset="0"/>
                <a:cs typeface="Times New Roman" pitchFamily="18" charset="0"/>
              </a:rPr>
              <a:t>T17, we shall assume that TS(T16) &lt; TS(T17). The read(Q) operation of T16 succeeds, </a:t>
            </a:r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as does the write(</a:t>
            </a:r>
            <a:r>
              <a:rPr lang="en-US" sz="1650" i="1" dirty="0">
                <a:latin typeface="Times New Roman" pitchFamily="18" charset="0"/>
                <a:cs typeface="Times New Roman" pitchFamily="18" charset="0"/>
              </a:rPr>
              <a:t>Q) operation of T17.</a:t>
            </a:r>
          </a:p>
          <a:p>
            <a:pPr>
              <a:buFont typeface="Arial" pitchFamily="34" charset="0"/>
              <a:buChar char="•"/>
            </a:pPr>
            <a:endParaRPr lang="en-US" sz="1650" i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50" i="1" dirty="0">
                <a:latin typeface="Times New Roman" pitchFamily="18" charset="0"/>
                <a:cs typeface="Times New Roman" pitchFamily="18" charset="0"/>
              </a:rPr>
              <a:t>When T16 attempts its write(Q) operation, </a:t>
            </a:r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we find that TS(</a:t>
            </a:r>
            <a:r>
              <a:rPr lang="en-US" sz="1650" i="1" dirty="0">
                <a:latin typeface="Times New Roman" pitchFamily="18" charset="0"/>
                <a:cs typeface="Times New Roman" pitchFamily="18" charset="0"/>
              </a:rPr>
              <a:t>T16) &lt; W-timestamp(Q), since W-timestamp(Q) = TS(T17).</a:t>
            </a:r>
          </a:p>
          <a:p>
            <a:pPr>
              <a:buFont typeface="Arial" pitchFamily="34" charset="0"/>
              <a:buChar char="•"/>
            </a:pPr>
            <a:r>
              <a:rPr lang="en-US" sz="1650" i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1650" i="1" dirty="0">
                <a:latin typeface="Times New Roman" pitchFamily="18" charset="0"/>
                <a:cs typeface="Times New Roman" pitchFamily="18" charset="0"/>
              </a:rPr>
              <a:t>Thus, the </a:t>
            </a:r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write(</a:t>
            </a:r>
            <a:r>
              <a:rPr lang="en-US" sz="1650" i="1" dirty="0">
                <a:latin typeface="Times New Roman" pitchFamily="18" charset="0"/>
                <a:cs typeface="Times New Roman" pitchFamily="18" charset="0"/>
              </a:rPr>
              <a:t>Q) by T16 is rejected and transaction T16 must be rolled back.</a:t>
            </a:r>
            <a:endParaRPr lang="en-US" sz="165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4875" y="54102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4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411"/>
    </mc:Choice>
    <mc:Fallback xmlns="">
      <p:transition spd="slow" advTm="117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143001"/>
            <a:ext cx="6457950" cy="430887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Although the rollback of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T16 is required by the timestamp-ordering protocol, it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is unnecessary.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Since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T17 has already written Q, the value that T16 is attempting to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write is one that will never need to be read.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Any transaction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Ti with TS(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Ti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) &lt; TS(T17)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that attempts a read(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Q) will be rolled back, since TS(Ti) &lt; W-timestamp(Q).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4875" y="538162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2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5"/>
    </mc:Choice>
    <mc:Fallback xmlns="">
      <p:transition spd="slow" advTm="1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143000"/>
            <a:ext cx="6457950" cy="45720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Any transaction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Tj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with TS(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Tj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) &gt; TS(T17) must read the value of Q written by T17, rather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than the value written by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T16.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This observation leads to a modified version of the timestamp-ordering protocol in which obsolete write operations can be ignored under certain circumstances. 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protocol rules for read operations remain unchanged.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protocol rules for write operations, however, are slightly different from the timestamp-ordering protocol.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4875" y="538162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0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82"/>
    </mc:Choice>
    <mc:Fallback xmlns="">
      <p:transition spd="slow" advTm="46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085850"/>
            <a:ext cx="6457950" cy="4629150"/>
          </a:xfrm>
        </p:spPr>
        <p:txBody>
          <a:bodyPr>
            <a:noAutofit/>
          </a:bodyPr>
          <a:lstStyle/>
          <a:p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The modification to the timestamp-ordering protocol, called </a:t>
            </a:r>
            <a:r>
              <a:rPr lang="en-US" sz="1650" b="1" dirty="0">
                <a:latin typeface="Times New Roman" pitchFamily="18" charset="0"/>
                <a:cs typeface="Times New Roman" pitchFamily="18" charset="0"/>
              </a:rPr>
              <a:t>Thomas’ write rule, </a:t>
            </a:r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is this: Suppose that transaction </a:t>
            </a:r>
            <a:r>
              <a:rPr lang="en-US" sz="165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Ti issues write(Q).</a:t>
            </a:r>
          </a:p>
          <a:p>
            <a:r>
              <a:rPr lang="en-US" sz="1650" b="1" dirty="0">
                <a:latin typeface="Times New Roman" pitchFamily="18" charset="0"/>
                <a:cs typeface="Times New Roman" pitchFamily="18" charset="0"/>
              </a:rPr>
              <a:t>1. If TS(</a:t>
            </a:r>
            <a:r>
              <a:rPr lang="en-US" sz="1650" b="1" i="1" dirty="0">
                <a:latin typeface="Times New Roman" pitchFamily="18" charset="0"/>
                <a:cs typeface="Times New Roman" pitchFamily="18" charset="0"/>
              </a:rPr>
              <a:t>Ti) &lt; R-timestamp(Q), then the value of Q that Ti is producing was previously </a:t>
            </a:r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needed, and it had been assumed that the value would never be produced.</a:t>
            </a:r>
          </a:p>
          <a:p>
            <a:pPr lvl="1"/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Hence, the system rejects the write operation and rolls 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Ti back.</a:t>
            </a:r>
          </a:p>
          <a:p>
            <a:endParaRPr lang="en-US" sz="1650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50" b="1" dirty="0">
                <a:latin typeface="Times New Roman" pitchFamily="18" charset="0"/>
                <a:cs typeface="Times New Roman" pitchFamily="18" charset="0"/>
              </a:rPr>
              <a:t>2. If TS(</a:t>
            </a:r>
            <a:r>
              <a:rPr lang="en-US" sz="1650" b="1" i="1" dirty="0">
                <a:latin typeface="Times New Roman" pitchFamily="18" charset="0"/>
                <a:cs typeface="Times New Roman" pitchFamily="18" charset="0"/>
              </a:rPr>
              <a:t>Ti) &lt; W-timestamp(Q), then Ti is attempting to write an obsolete value </a:t>
            </a:r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sz="1650" i="1" dirty="0">
                <a:latin typeface="Times New Roman" pitchFamily="18" charset="0"/>
                <a:cs typeface="Times New Roman" pitchFamily="18" charset="0"/>
              </a:rPr>
              <a:t>Q. </a:t>
            </a:r>
            <a:r>
              <a:rPr lang="en-US" sz="165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Hence, this write operation can be ignored.</a:t>
            </a:r>
          </a:p>
          <a:p>
            <a:endParaRPr lang="en-US" sz="1650" b="1" dirty="0">
              <a:latin typeface="Times New Roman" pitchFamily="18" charset="0"/>
              <a:cs typeface="Times New Roman" pitchFamily="18" charset="0"/>
            </a:endParaRPr>
          </a:p>
          <a:p>
            <a:endParaRPr lang="en-US" sz="165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50" b="1" dirty="0">
                <a:latin typeface="Times New Roman" pitchFamily="18" charset="0"/>
                <a:cs typeface="Times New Roman" pitchFamily="18" charset="0"/>
              </a:rPr>
              <a:t>3. Otherwise, the system executes the write operation and sets W-timestamp(</a:t>
            </a:r>
            <a:r>
              <a:rPr lang="en-US" sz="1650" b="1" i="1" dirty="0">
                <a:latin typeface="Times New Roman" pitchFamily="18" charset="0"/>
                <a:cs typeface="Times New Roman" pitchFamily="18" charset="0"/>
              </a:rPr>
              <a:t>Q) </a:t>
            </a:r>
            <a:r>
              <a:rPr lang="en-US" sz="1650" dirty="0">
                <a:latin typeface="Times New Roman" pitchFamily="18" charset="0"/>
                <a:cs typeface="Times New Roman" pitchFamily="18" charset="0"/>
              </a:rPr>
              <a:t>to TS(</a:t>
            </a:r>
            <a:r>
              <a:rPr lang="en-US" sz="1650" i="1" dirty="0">
                <a:latin typeface="Times New Roman" pitchFamily="18" charset="0"/>
                <a:cs typeface="Times New Roman" pitchFamily="18" charset="0"/>
              </a:rPr>
              <a:t>Ti).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4875" y="538162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3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576"/>
    </mc:Choice>
    <mc:Fallback xmlns="">
      <p:transition spd="slow" advTm="87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257301"/>
            <a:ext cx="6286500" cy="339447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timestamp-ordering protocol requires that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Ti be rolled back if Ti issues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write(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Q) and TS(Ti) &lt; W-timestamp(Q). </a:t>
            </a:r>
          </a:p>
          <a:p>
            <a:endParaRPr lang="en-US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However, here, in those cases where TS(Ti) ≥ R-timestamp(Q), we ignore the obsolete write.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4875" y="538162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2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876"/>
    </mc:Choice>
    <mc:Fallback xmlns="">
      <p:transition spd="slow" advTm="58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Need of Concurrency method?</a:t>
            </a:r>
            <a:br>
              <a:rPr lang="en-US" sz="3600" b="1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</a:br>
            <a:endParaRPr lang="en-IN" sz="3600" b="1" dirty="0">
              <a:solidFill>
                <a:srgbClr val="FF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1206"/>
            <a:r>
              <a:rPr lang="en-US" spc="-4"/>
              <a:t>©Silberschatz, Korth and Sudarshan</a:t>
            </a:r>
            <a:endParaRPr lang="en-IN" spc="-9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206"/>
            <a:r>
              <a:rPr lang="en-IN" spc="-9"/>
              <a:t>15.</a:t>
            </a:r>
            <a:fld id="{81D60167-4931-47E6-BA6A-407CBD079E47}" type="slidenum">
              <a:rPr spc="-9"/>
              <a:pPr marL="11206"/>
              <a:t>3</a:t>
            </a:fld>
            <a:endParaRPr spc="-9" dirty="0"/>
          </a:p>
        </p:txBody>
      </p:sp>
      <p:sp>
        <p:nvSpPr>
          <p:cNvPr id="5" name="Rectangle 4"/>
          <p:cNvSpPr/>
          <p:nvPr/>
        </p:nvSpPr>
        <p:spPr>
          <a:xfrm>
            <a:off x="609600" y="990600"/>
            <a:ext cx="824752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Reasons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for using Concurrency control 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method </a:t>
            </a:r>
            <a:r>
              <a:rPr lang="en-US" sz="280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DBMS: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To apply Isolation through mutual exclusion between conflicting transactions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To resolve read-write and write-write conflict issues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To preserve database consistency through constantly preserving execution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obstacles.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The system needs to control the interaction among the concurrent transactions. This control is achieved using concurrent-control schemes.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Concurrency control helps to ensure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serializability</a:t>
            </a:r>
            <a:endParaRPr lang="en-US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88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https://www.db-book.com › slide-dir</a:t>
            </a:r>
          </a:p>
          <a:p>
            <a:r>
              <a:rPr lang="pt-BR" dirty="0">
                <a:hlinkClick r:id="rId2"/>
              </a:rPr>
              <a:t>Sixth Edition Avi Silberschatz Henry F. Korth</a:t>
            </a:r>
          </a:p>
          <a:p>
            <a:r>
              <a:rPr lang="pt-BR" dirty="0">
                <a:hlinkClick r:id="rId2"/>
              </a:rPr>
              <a:t>S. Sudarshan</a:t>
            </a:r>
          </a:p>
          <a:p>
            <a:r>
              <a:rPr lang="pt-BR" dirty="0"/>
              <a:t>Book-Database </a:t>
            </a:r>
            <a:r>
              <a:rPr lang="pt-BR" b="1" dirty="0"/>
              <a:t>System</a:t>
            </a:r>
            <a:r>
              <a:rPr lang="pt-BR" dirty="0"/>
              <a:t> Concepts.</a:t>
            </a:r>
          </a:p>
        </p:txBody>
      </p:sp>
    </p:spTree>
    <p:extLst>
      <p:ext uri="{BB962C8B-B14F-4D97-AF65-F5344CB8AC3E}">
        <p14:creationId xmlns:p14="http://schemas.microsoft.com/office/powerpoint/2010/main" val="20497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6000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US" sz="60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END</a:t>
            </a:r>
            <a:endParaRPr lang="en-US" sz="6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sz="4765" b="1" dirty="0">
                <a:solidFill>
                  <a:srgbClr val="FF0000"/>
                </a:solidFill>
                <a:latin typeface="Source Sans Pro"/>
              </a:rPr>
              <a:t>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11206"/>
            <a:r>
              <a:rPr lang="en-US" spc="-4"/>
              <a:t>©Silberschatz, Korth and Sudarshan</a:t>
            </a:r>
            <a:endParaRPr lang="en-IN" spc="-9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206"/>
            <a:r>
              <a:rPr lang="en-IN" spc="-9"/>
              <a:t>15.</a:t>
            </a:r>
            <a:fld id="{81D60167-4931-47E6-BA6A-407CBD079E47}" type="slidenum">
              <a:rPr spc="-9"/>
              <a:pPr marL="11206"/>
              <a:t>4</a:t>
            </a:fld>
            <a:endParaRPr spc="-9" dirty="0"/>
          </a:p>
        </p:txBody>
      </p:sp>
      <p:sp>
        <p:nvSpPr>
          <p:cNvPr id="5" name="Rectangle 4"/>
          <p:cNvSpPr/>
          <p:nvPr/>
        </p:nvSpPr>
        <p:spPr>
          <a:xfrm>
            <a:off x="762000" y="685800"/>
            <a:ext cx="7458075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Assume that two people who go to electronic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booths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at the same time to buy a movie ticket for the same movie and the same show time.</a:t>
            </a:r>
          </a:p>
          <a:p>
            <a:pPr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However, there is only one seat left in for the movie show in that particular theatre. Without concurrency control, it is possible that both moviegoers will end up purchasing a ticket. </a:t>
            </a:r>
          </a:p>
          <a:p>
            <a:pPr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However, concurrency control method does not allow this to happen. Both moviegoers can still access information written in the movie seating database. But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concurrency control only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provides a ticket to the buyer 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who has completed the transaction process first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787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sz="5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Concurrency control</a:t>
            </a:r>
            <a:endParaRPr lang="en-US" sz="5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864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Concurrency Control Protocols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Different concurrency control protocols offer different benefits between the amount of concurrency they allow and the amount of overhead that they execute.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Lock-Based Protocol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Two Phase Locking Protocol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Timestamp-Based Protocols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Validation-Based Protocol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Graph-Based Protocols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Tree-Based Protocols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Lock-Based Protocols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 fontScale="77500" lnSpcReduction="20000"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  <a:tabLst>
                <a:tab pos="354965" algn="l"/>
              </a:tabLst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pc="-5" dirty="0" smtClean="0">
                <a:latin typeface="Times New Roman" pitchFamily="18" charset="0"/>
                <a:cs typeface="Times New Roman" pitchFamily="18" charset="0"/>
              </a:rPr>
              <a:t>lock is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pc="-5" dirty="0" smtClean="0">
                <a:latin typeface="Times New Roman" pitchFamily="18" charset="0"/>
                <a:cs typeface="Times New Roman" pitchFamily="18" charset="0"/>
              </a:rPr>
              <a:t>mechanism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US" spc="-5" dirty="0" smtClean="0">
                <a:latin typeface="Times New Roman" pitchFamily="18" charset="0"/>
                <a:cs typeface="Times New Roman" pitchFamily="18" charset="0"/>
              </a:rPr>
              <a:t>control concurrent access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to a </a:t>
            </a:r>
            <a:r>
              <a:rPr lang="en-US" spc="-5" dirty="0" smtClean="0"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spc="2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pc="-5" dirty="0" smtClean="0">
                <a:latin typeface="Times New Roman" pitchFamily="18" charset="0"/>
                <a:cs typeface="Times New Roman" pitchFamily="18" charset="0"/>
              </a:rPr>
              <a:t>item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354965" algn="l"/>
              </a:tabLst>
            </a:pPr>
            <a:r>
              <a:rPr lang="en-US" spc="-5" dirty="0" smtClean="0">
                <a:latin typeface="Times New Roman" pitchFamily="18" charset="0"/>
                <a:cs typeface="Times New Roman" pitchFamily="18" charset="0"/>
              </a:rPr>
              <a:t>Data items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can </a:t>
            </a:r>
            <a:r>
              <a:rPr lang="en-US" spc="-5" dirty="0" smtClean="0">
                <a:latin typeface="Times New Roman" pitchFamily="18" charset="0"/>
                <a:cs typeface="Times New Roman" pitchFamily="18" charset="0"/>
              </a:rPr>
              <a:t>be locked in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two </a:t>
            </a:r>
            <a:r>
              <a:rPr lang="en-US" spc="-5" dirty="0" smtClean="0">
                <a:latin typeface="Times New Roman" pitchFamily="18" charset="0"/>
                <a:cs typeface="Times New Roman" pitchFamily="18" charset="0"/>
              </a:rPr>
              <a:t>modes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584200" marR="1435100" indent="-317500">
              <a:lnSpc>
                <a:spcPct val="102800"/>
              </a:lnSpc>
              <a:spcBef>
                <a:spcPts val="625"/>
              </a:spcBef>
              <a:buClr>
                <a:srgbClr val="000000"/>
              </a:buClr>
              <a:buFont typeface="Arial"/>
              <a:buAutoNum type="arabicPeriod"/>
              <a:tabLst>
                <a:tab pos="584835" algn="l"/>
                <a:tab pos="4063365" algn="l"/>
              </a:tabLst>
            </a:pPr>
            <a:r>
              <a:rPr lang="en-US" b="1" i="1" spc="-5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exclusive 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(X) </a:t>
            </a:r>
            <a:r>
              <a:rPr lang="en-US" b="1" i="1" spc="-5" dirty="0" smtClean="0">
                <a:latin typeface="Times New Roman" pitchFamily="18" charset="0"/>
                <a:cs typeface="Times New Roman" pitchFamily="18" charset="0"/>
              </a:rPr>
              <a:t>mode</a:t>
            </a:r>
            <a:r>
              <a:rPr lang="en-US" spc="-5" dirty="0" smtClean="0">
                <a:latin typeface="Times New Roman" pitchFamily="18" charset="0"/>
                <a:cs typeface="Times New Roman" pitchFamily="18" charset="0"/>
              </a:rPr>
              <a:t>. Data item can be both read as well as written. X-lock is</a:t>
            </a:r>
            <a:r>
              <a:rPr lang="en-US" spc="3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pc="-5" dirty="0" smtClean="0">
                <a:latin typeface="Times New Roman" pitchFamily="18" charset="0"/>
                <a:cs typeface="Times New Roman" pitchFamily="18" charset="0"/>
              </a:rPr>
              <a:t>requested</a:t>
            </a:r>
            <a:r>
              <a:rPr lang="en-US" spc="3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pc="-5" dirty="0" smtClean="0">
                <a:latin typeface="Times New Roman" pitchFamily="18" charset="0"/>
                <a:cs typeface="Times New Roman" pitchFamily="18" charset="0"/>
              </a:rPr>
              <a:t>using </a:t>
            </a:r>
            <a:r>
              <a:rPr lang="en-US" b="1" spc="-5" dirty="0" smtClean="0">
                <a:latin typeface="Times New Roman" pitchFamily="18" charset="0"/>
                <a:cs typeface="Times New Roman" pitchFamily="18" charset="0"/>
              </a:rPr>
              <a:t>lock-X </a:t>
            </a:r>
            <a:r>
              <a:rPr lang="en-US" spc="-5" dirty="0" smtClean="0">
                <a:latin typeface="Times New Roman" pitchFamily="18" charset="0"/>
                <a:cs typeface="Times New Roman" pitchFamily="18" charset="0"/>
              </a:rPr>
              <a:t>instruction.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584200" marR="1776730" indent="-317500">
              <a:lnSpc>
                <a:spcPct val="102800"/>
              </a:lnSpc>
              <a:spcBef>
                <a:spcPts val="530"/>
              </a:spcBef>
              <a:buClr>
                <a:srgbClr val="000000"/>
              </a:buClr>
              <a:buFont typeface="Arial"/>
              <a:buAutoNum type="arabicPeriod"/>
              <a:tabLst>
                <a:tab pos="584835" algn="l"/>
                <a:tab pos="2336800" algn="l"/>
              </a:tabLst>
            </a:pPr>
            <a:r>
              <a:rPr lang="en-US" b="1" i="1" spc="-5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shared 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(S) </a:t>
            </a:r>
            <a:r>
              <a:rPr lang="en-US" b="1" i="1" spc="-5" dirty="0" smtClean="0">
                <a:latin typeface="Times New Roman" pitchFamily="18" charset="0"/>
                <a:cs typeface="Times New Roman" pitchFamily="18" charset="0"/>
              </a:rPr>
              <a:t>mode</a:t>
            </a:r>
            <a:r>
              <a:rPr lang="en-US" spc="-5" dirty="0" smtClean="0">
                <a:latin typeface="Times New Roman" pitchFamily="18" charset="0"/>
                <a:cs typeface="Times New Roman" pitchFamily="18" charset="0"/>
              </a:rPr>
              <a:t>. Data item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can </a:t>
            </a:r>
            <a:r>
              <a:rPr lang="en-US" spc="-5" dirty="0" smtClean="0">
                <a:latin typeface="Times New Roman" pitchFamily="18" charset="0"/>
                <a:cs typeface="Times New Roman" pitchFamily="18" charset="0"/>
              </a:rPr>
              <a:t>only be read. S-lock is  requested</a:t>
            </a:r>
            <a:r>
              <a:rPr lang="en-US" spc="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pc="-5" dirty="0" smtClean="0">
                <a:latin typeface="Times New Roman" pitchFamily="18" charset="0"/>
                <a:cs typeface="Times New Roman" pitchFamily="18" charset="0"/>
              </a:rPr>
              <a:t>using	 </a:t>
            </a:r>
            <a:r>
              <a:rPr lang="en-US" b="1" spc="-5" dirty="0" smtClean="0">
                <a:latin typeface="Times New Roman" pitchFamily="18" charset="0"/>
                <a:cs typeface="Times New Roman" pitchFamily="18" charset="0"/>
              </a:rPr>
              <a:t>lock-S i</a:t>
            </a:r>
            <a:r>
              <a:rPr lang="en-US" spc="-5" dirty="0" smtClean="0">
                <a:latin typeface="Times New Roman" pitchFamily="18" charset="0"/>
                <a:cs typeface="Times New Roman" pitchFamily="18" charset="0"/>
              </a:rPr>
              <a:t>nstruction.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  <a:tabLst>
                <a:tab pos="354965" algn="l"/>
              </a:tabLst>
            </a:pPr>
            <a:r>
              <a:rPr lang="en-US" sz="2800" spc="10" dirty="0" smtClean="0">
                <a:solidFill>
                  <a:srgbClr val="CC33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pc="-5" dirty="0" smtClean="0">
                <a:latin typeface="Times New Roman" pitchFamily="18" charset="0"/>
                <a:cs typeface="Times New Roman" pitchFamily="18" charset="0"/>
              </a:rPr>
              <a:t>Lock requests are made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US" b="1" spc="-5" dirty="0" smtClean="0">
                <a:latin typeface="Times New Roman" pitchFamily="18" charset="0"/>
                <a:cs typeface="Times New Roman" pitchFamily="18" charset="0"/>
              </a:rPr>
              <a:t>concurrency-control</a:t>
            </a:r>
            <a:r>
              <a:rPr lang="en-US" b="1" spc="5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spc="-5" dirty="0" smtClean="0">
                <a:latin typeface="Times New Roman" pitchFamily="18" charset="0"/>
                <a:cs typeface="Times New Roman" pitchFamily="18" charset="0"/>
              </a:rPr>
              <a:t>manager  (</a:t>
            </a:r>
            <a:r>
              <a:rPr lang="en-US" b="1" spc="-5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CC manager</a:t>
            </a:r>
            <a:r>
              <a:rPr lang="en-US" b="1" spc="-5" dirty="0" smtClean="0">
                <a:latin typeface="Times New Roman" pitchFamily="18" charset="0"/>
                <a:cs typeface="Times New Roman" pitchFamily="18" charset="0"/>
              </a:rPr>
              <a:t>).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469900">
              <a:lnSpc>
                <a:spcPct val="100000"/>
              </a:lnSpc>
              <a:spcBef>
                <a:spcPts val="969"/>
              </a:spcBef>
              <a:tabLst>
                <a:tab pos="756285" algn="l"/>
              </a:tabLst>
            </a:pPr>
            <a:r>
              <a:rPr lang="en-US" sz="2800" spc="-5" dirty="0" smtClean="0">
                <a:solidFill>
                  <a:srgbClr val="FF9933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pc="-5" dirty="0" smtClean="0">
                <a:latin typeface="Times New Roman" pitchFamily="18" charset="0"/>
                <a:cs typeface="Times New Roman" pitchFamily="18" charset="0"/>
              </a:rPr>
              <a:t>Transaction do not access data items before having acquired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pc="-5" dirty="0" smtClean="0">
                <a:latin typeface="Times New Roman" pitchFamily="18" charset="0"/>
                <a:cs typeface="Times New Roman" pitchFamily="18" charset="0"/>
              </a:rPr>
              <a:t>lock</a:t>
            </a:r>
            <a:r>
              <a:rPr lang="en-US" spc="6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pc="-5" dirty="0" smtClean="0">
                <a:latin typeface="Times New Roman" pitchFamily="18" charset="0"/>
                <a:cs typeface="Times New Roman" pitchFamily="18" charset="0"/>
              </a:rPr>
              <a:t>on  that data</a:t>
            </a:r>
            <a:r>
              <a:rPr lang="en-US" spc="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pc="-5" dirty="0" smtClean="0">
                <a:latin typeface="Times New Roman" pitchFamily="18" charset="0"/>
                <a:cs typeface="Times New Roman" pitchFamily="18" charset="0"/>
              </a:rPr>
              <a:t>item.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756285" marR="374015" indent="-287020">
              <a:lnSpc>
                <a:spcPct val="110000"/>
              </a:lnSpc>
              <a:spcBef>
                <a:spcPts val="760"/>
              </a:spcBef>
              <a:tabLst>
                <a:tab pos="756285" algn="l"/>
              </a:tabLst>
            </a:pPr>
            <a:r>
              <a:rPr lang="en-US" sz="2800" spc="-5" dirty="0" smtClean="0">
                <a:solidFill>
                  <a:srgbClr val="FF9933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pc="-5" dirty="0" smtClean="0">
                <a:latin typeface="Times New Roman" pitchFamily="18" charset="0"/>
                <a:cs typeface="Times New Roman" pitchFamily="18" charset="0"/>
              </a:rPr>
              <a:t>Transactions release their locks 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pc="-5" dirty="0" smtClean="0">
                <a:latin typeface="Times New Roman" pitchFamily="18" charset="0"/>
                <a:cs typeface="Times New Roman" pitchFamily="18" charset="0"/>
              </a:rPr>
              <a:t>data item </a:t>
            </a:r>
            <a:r>
              <a:rPr lang="en-US" spc="-10" dirty="0" smtClean="0">
                <a:latin typeface="Times New Roman" pitchFamily="18" charset="0"/>
                <a:cs typeface="Times New Roman" pitchFamily="18" charset="0"/>
              </a:rPr>
              <a:t>only </a:t>
            </a:r>
            <a:r>
              <a:rPr lang="en-US" spc="-5" dirty="0" smtClean="0">
                <a:latin typeface="Times New Roman" pitchFamily="18" charset="0"/>
                <a:cs typeface="Times New Roman" pitchFamily="18" charset="0"/>
              </a:rPr>
              <a:t>after they have  accessed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pc="-5" dirty="0" smtClean="0"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spc="-1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pc="-5" dirty="0" smtClean="0">
                <a:latin typeface="Times New Roman" pitchFamily="18" charset="0"/>
                <a:cs typeface="Times New Roman" pitchFamily="18" charset="0"/>
              </a:rPr>
              <a:t>item.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1000"/>
            <a:ext cx="8534400" cy="6096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transaction may be granted a lock on an item if the requested lock is compatible with locks already held on the item by other transactions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DCL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is used for granting and revoking user access on a database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–To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grant access to user –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GRANT, To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revoke or cancel  access from user –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REVOKE)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Any number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of transactions can hold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shared locks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on an item,  but if any transaction holds an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exclusive lock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on the item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no other transaction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may hold any lock on the item.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If a lock cannot be granted, the requesting transaction is made to wait till all incompatible locks held by other transactions have been released. The lock is then granted.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19400" y="3505200"/>
            <a:ext cx="3276600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600200" y="1600200"/>
            <a:ext cx="47244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b="1" dirty="0" smtClean="0">
                <a:latin typeface="Times New Roman" pitchFamily="18" charset="0"/>
                <a:cs typeface="Times New Roman" pitchFamily="18" charset="0"/>
              </a:rPr>
              <a:t>Lock-compatibility matrix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381000"/>
          </a:xfrm>
        </p:spPr>
        <p:txBody>
          <a:bodyPr>
            <a:noAutofit/>
          </a:bodyPr>
          <a:lstStyle/>
          <a:p>
            <a:r>
              <a:rPr lang="en-US" sz="2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Example of a transaction performing locking:</a:t>
            </a:r>
            <a:br>
              <a:rPr lang="en-US" sz="2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27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610600" cy="57150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300" dirty="0" smtClean="0">
                <a:latin typeface="Times New Roman" pitchFamily="18" charset="0"/>
                <a:cs typeface="Times New Roman" pitchFamily="18" charset="0"/>
              </a:rPr>
              <a:t>T2 : lock-S(A); </a:t>
            </a:r>
          </a:p>
          <a:p>
            <a:pPr>
              <a:buNone/>
            </a:pPr>
            <a:r>
              <a:rPr lang="en-US" sz="2300" dirty="0" smtClean="0">
                <a:latin typeface="Times New Roman" pitchFamily="18" charset="0"/>
                <a:cs typeface="Times New Roman" pitchFamily="18" charset="0"/>
              </a:rPr>
              <a:t>read (A);</a:t>
            </a:r>
          </a:p>
          <a:p>
            <a:pPr>
              <a:buNone/>
            </a:pPr>
            <a:r>
              <a:rPr lang="en-US" sz="2300" dirty="0" smtClean="0">
                <a:latin typeface="Times New Roman" pitchFamily="18" charset="0"/>
                <a:cs typeface="Times New Roman" pitchFamily="18" charset="0"/>
              </a:rPr>
              <a:t> unlock(A);</a:t>
            </a:r>
          </a:p>
          <a:p>
            <a:pPr>
              <a:buNone/>
            </a:pPr>
            <a:r>
              <a:rPr lang="en-US" sz="2300" dirty="0" smtClean="0">
                <a:latin typeface="Times New Roman" pitchFamily="18" charset="0"/>
                <a:cs typeface="Times New Roman" pitchFamily="18" charset="0"/>
              </a:rPr>
              <a:t> lock-S(B);</a:t>
            </a:r>
          </a:p>
          <a:p>
            <a:pPr>
              <a:buNone/>
            </a:pPr>
            <a:r>
              <a:rPr lang="en-US" sz="2300" dirty="0" smtClean="0">
                <a:latin typeface="Times New Roman" pitchFamily="18" charset="0"/>
                <a:cs typeface="Times New Roman" pitchFamily="18" charset="0"/>
              </a:rPr>
              <a:t> read (B);</a:t>
            </a:r>
          </a:p>
          <a:p>
            <a:pPr>
              <a:buNone/>
            </a:pPr>
            <a:r>
              <a:rPr lang="en-US" sz="2300" dirty="0" smtClean="0">
                <a:latin typeface="Times New Roman" pitchFamily="18" charset="0"/>
                <a:cs typeface="Times New Roman" pitchFamily="18" charset="0"/>
              </a:rPr>
              <a:t> unlock(B);</a:t>
            </a:r>
          </a:p>
          <a:p>
            <a:pPr>
              <a:buNone/>
            </a:pPr>
            <a:r>
              <a:rPr lang="en-US" sz="2300" dirty="0" smtClean="0">
                <a:latin typeface="Times New Roman" pitchFamily="18" charset="0"/>
                <a:cs typeface="Times New Roman" pitchFamily="18" charset="0"/>
              </a:rPr>
              <a:t> display(A+B) </a:t>
            </a:r>
          </a:p>
          <a:p>
            <a:pPr>
              <a:buNone/>
            </a:pPr>
            <a:endParaRPr lang="en-US" sz="23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300" dirty="0" smtClean="0">
                <a:latin typeface="Times New Roman" pitchFamily="18" charset="0"/>
                <a:cs typeface="Times New Roman" pitchFamily="18" charset="0"/>
              </a:rPr>
              <a:t>Locking as above is not sufficient to guarantee </a:t>
            </a:r>
            <a:r>
              <a:rPr lang="en-US" sz="2300" dirty="0" err="1" smtClean="0">
                <a:latin typeface="Times New Roman" pitchFamily="18" charset="0"/>
                <a:cs typeface="Times New Roman" pitchFamily="18" charset="0"/>
              </a:rPr>
              <a:t>serializability</a:t>
            </a:r>
            <a:r>
              <a:rPr lang="en-US" sz="2300" dirty="0" smtClean="0">
                <a:latin typeface="Times New Roman" pitchFamily="18" charset="0"/>
                <a:cs typeface="Times New Roman" pitchFamily="18" charset="0"/>
              </a:rPr>
              <a:t> — if A and B get updated in-between the read of A and B, the displayed sum would be wrong. </a:t>
            </a:r>
          </a:p>
          <a:p>
            <a:r>
              <a:rPr lang="en-US" sz="2300" dirty="0" smtClean="0">
                <a:latin typeface="Times New Roman" pitchFamily="18" charset="0"/>
                <a:cs typeface="Times New Roman" pitchFamily="18" charset="0"/>
              </a:rPr>
              <a:t> A locking protocol is a set of rules followed by all transactions while requesting and releasing locks. Locking protocols restrict the set of possible schedules.</a:t>
            </a:r>
            <a:endParaRPr lang="en-US" sz="23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9581</TotalTime>
  <Words>2418</Words>
  <Application>Microsoft Office PowerPoint</Application>
  <PresentationFormat>On-screen Show (4:3)</PresentationFormat>
  <Paragraphs>193</Paragraphs>
  <Slides>31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Source Sans Pro</vt:lpstr>
      <vt:lpstr>Times New Roman</vt:lpstr>
      <vt:lpstr>Wingdings</vt:lpstr>
      <vt:lpstr>Office Theme</vt:lpstr>
      <vt:lpstr>Concurrency control</vt:lpstr>
      <vt:lpstr>What is Concurrency Control?</vt:lpstr>
      <vt:lpstr>Need of Concurrency method? </vt:lpstr>
      <vt:lpstr>Example</vt:lpstr>
      <vt:lpstr>Concurrency control</vt:lpstr>
      <vt:lpstr>Lock-Based Protocols</vt:lpstr>
      <vt:lpstr>PowerPoint Presentation</vt:lpstr>
      <vt:lpstr>PowerPoint Presentation</vt:lpstr>
      <vt:lpstr> Example of a transaction performing locking: </vt:lpstr>
      <vt:lpstr>Pitfalls of Lock-Based Protocols</vt:lpstr>
      <vt:lpstr>Pitfalls of Lock-Based Protocols (Cont.)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Lock conversions </vt:lpstr>
      <vt:lpstr>Timestamp Ordering Protocol</vt:lpstr>
      <vt:lpstr>Timestamp Ordering Protocol </vt:lpstr>
      <vt:lpstr>PowerPoint Presentation</vt:lpstr>
      <vt:lpstr>PowerPoint Presentation</vt:lpstr>
      <vt:lpstr>PowerPoint Presentation</vt:lpstr>
      <vt:lpstr>Thomas’ Write Rule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Concurrency control</dc:title>
  <dc:creator>MPK</dc:creator>
  <cp:lastModifiedBy>sushantwankhede</cp:lastModifiedBy>
  <cp:revision>75</cp:revision>
  <dcterms:created xsi:type="dcterms:W3CDTF">2006-08-16T00:00:00Z</dcterms:created>
  <dcterms:modified xsi:type="dcterms:W3CDTF">2021-04-05T03:17:23Z</dcterms:modified>
</cp:coreProperties>
</file>